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9" r:id="rId20"/>
    <p:sldId id="275" r:id="rId21"/>
    <p:sldId id="276" r:id="rId22"/>
    <p:sldId id="277" r:id="rId23"/>
    <p:sldId id="278" r:id="rId24"/>
    <p:sldId id="280"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7" d="100"/>
          <a:sy n="77" d="100"/>
        </p:scale>
        <p:origin x="-378" y="-4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BCD301-723F-4BB2-89CF-A9235DC726D1}" type="datetimeFigureOut">
              <a:rPr lang="en-US" smtClean="0"/>
              <a:t>8/23/2020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59CF0-7691-4954-835C-3A84E00DB136}" type="slidenum">
              <a:rPr lang="en-US" smtClean="0"/>
              <a:t>‹#›</a:t>
            </a:fld>
            <a:endParaRPr lang="en-US"/>
          </a:p>
        </p:txBody>
      </p:sp>
    </p:spTree>
    <p:extLst>
      <p:ext uri="{BB962C8B-B14F-4D97-AF65-F5344CB8AC3E}">
        <p14:creationId xmlns:p14="http://schemas.microsoft.com/office/powerpoint/2010/main" val="3621828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BCD301-723F-4BB2-89CF-A9235DC726D1}" type="datetimeFigureOut">
              <a:rPr lang="en-US" smtClean="0"/>
              <a:t>8/23/2020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59CF0-7691-4954-835C-3A84E00DB136}" type="slidenum">
              <a:rPr lang="en-US" smtClean="0"/>
              <a:t>‹#›</a:t>
            </a:fld>
            <a:endParaRPr lang="en-US"/>
          </a:p>
        </p:txBody>
      </p:sp>
    </p:spTree>
    <p:extLst>
      <p:ext uri="{BB962C8B-B14F-4D97-AF65-F5344CB8AC3E}">
        <p14:creationId xmlns:p14="http://schemas.microsoft.com/office/powerpoint/2010/main" val="4195844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BCD301-723F-4BB2-89CF-A9235DC726D1}" type="datetimeFigureOut">
              <a:rPr lang="en-US" smtClean="0"/>
              <a:t>8/23/2020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59CF0-7691-4954-835C-3A84E00DB136}" type="slidenum">
              <a:rPr lang="en-US" smtClean="0"/>
              <a:t>‹#›</a:t>
            </a:fld>
            <a:endParaRPr lang="en-US"/>
          </a:p>
        </p:txBody>
      </p:sp>
    </p:spTree>
    <p:extLst>
      <p:ext uri="{BB962C8B-B14F-4D97-AF65-F5344CB8AC3E}">
        <p14:creationId xmlns:p14="http://schemas.microsoft.com/office/powerpoint/2010/main" val="764857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BCD301-723F-4BB2-89CF-A9235DC726D1}" type="datetimeFigureOut">
              <a:rPr lang="en-US" smtClean="0"/>
              <a:t>8/23/2020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59CF0-7691-4954-835C-3A84E00DB136}" type="slidenum">
              <a:rPr lang="en-US" smtClean="0"/>
              <a:t>‹#›</a:t>
            </a:fld>
            <a:endParaRPr lang="en-US"/>
          </a:p>
        </p:txBody>
      </p:sp>
    </p:spTree>
    <p:extLst>
      <p:ext uri="{BB962C8B-B14F-4D97-AF65-F5344CB8AC3E}">
        <p14:creationId xmlns:p14="http://schemas.microsoft.com/office/powerpoint/2010/main" val="2221278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BCD301-723F-4BB2-89CF-A9235DC726D1}" type="datetimeFigureOut">
              <a:rPr lang="en-US" smtClean="0"/>
              <a:t>8/23/2020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59CF0-7691-4954-835C-3A84E00DB136}" type="slidenum">
              <a:rPr lang="en-US" smtClean="0"/>
              <a:t>‹#›</a:t>
            </a:fld>
            <a:endParaRPr lang="en-US"/>
          </a:p>
        </p:txBody>
      </p:sp>
    </p:spTree>
    <p:extLst>
      <p:ext uri="{BB962C8B-B14F-4D97-AF65-F5344CB8AC3E}">
        <p14:creationId xmlns:p14="http://schemas.microsoft.com/office/powerpoint/2010/main" val="4281563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BCD301-723F-4BB2-89CF-A9235DC726D1}" type="datetimeFigureOut">
              <a:rPr lang="en-US" smtClean="0"/>
              <a:t>8/23/2020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759CF0-7691-4954-835C-3A84E00DB136}" type="slidenum">
              <a:rPr lang="en-US" smtClean="0"/>
              <a:t>‹#›</a:t>
            </a:fld>
            <a:endParaRPr lang="en-US"/>
          </a:p>
        </p:txBody>
      </p:sp>
    </p:spTree>
    <p:extLst>
      <p:ext uri="{BB962C8B-B14F-4D97-AF65-F5344CB8AC3E}">
        <p14:creationId xmlns:p14="http://schemas.microsoft.com/office/powerpoint/2010/main" val="1473587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BCD301-723F-4BB2-89CF-A9235DC726D1}" type="datetimeFigureOut">
              <a:rPr lang="en-US" smtClean="0"/>
              <a:t>8/23/2020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759CF0-7691-4954-835C-3A84E00DB136}" type="slidenum">
              <a:rPr lang="en-US" smtClean="0"/>
              <a:t>‹#›</a:t>
            </a:fld>
            <a:endParaRPr lang="en-US"/>
          </a:p>
        </p:txBody>
      </p:sp>
    </p:spTree>
    <p:extLst>
      <p:ext uri="{BB962C8B-B14F-4D97-AF65-F5344CB8AC3E}">
        <p14:creationId xmlns:p14="http://schemas.microsoft.com/office/powerpoint/2010/main" val="3994465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BCD301-723F-4BB2-89CF-A9235DC726D1}" type="datetimeFigureOut">
              <a:rPr lang="en-US" smtClean="0"/>
              <a:t>8/23/2020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759CF0-7691-4954-835C-3A84E00DB136}" type="slidenum">
              <a:rPr lang="en-US" smtClean="0"/>
              <a:t>‹#›</a:t>
            </a:fld>
            <a:endParaRPr lang="en-US"/>
          </a:p>
        </p:txBody>
      </p:sp>
    </p:spTree>
    <p:extLst>
      <p:ext uri="{BB962C8B-B14F-4D97-AF65-F5344CB8AC3E}">
        <p14:creationId xmlns:p14="http://schemas.microsoft.com/office/powerpoint/2010/main" val="180124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BCD301-723F-4BB2-89CF-A9235DC726D1}" type="datetimeFigureOut">
              <a:rPr lang="en-US" smtClean="0"/>
              <a:t>8/23/2020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759CF0-7691-4954-835C-3A84E00DB136}" type="slidenum">
              <a:rPr lang="en-US" smtClean="0"/>
              <a:t>‹#›</a:t>
            </a:fld>
            <a:endParaRPr lang="en-US"/>
          </a:p>
        </p:txBody>
      </p:sp>
    </p:spTree>
    <p:extLst>
      <p:ext uri="{BB962C8B-B14F-4D97-AF65-F5344CB8AC3E}">
        <p14:creationId xmlns:p14="http://schemas.microsoft.com/office/powerpoint/2010/main" val="620444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BCD301-723F-4BB2-89CF-A9235DC726D1}" type="datetimeFigureOut">
              <a:rPr lang="en-US" smtClean="0"/>
              <a:t>8/23/2020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759CF0-7691-4954-835C-3A84E00DB136}" type="slidenum">
              <a:rPr lang="en-US" smtClean="0"/>
              <a:t>‹#›</a:t>
            </a:fld>
            <a:endParaRPr lang="en-US"/>
          </a:p>
        </p:txBody>
      </p:sp>
    </p:spTree>
    <p:extLst>
      <p:ext uri="{BB962C8B-B14F-4D97-AF65-F5344CB8AC3E}">
        <p14:creationId xmlns:p14="http://schemas.microsoft.com/office/powerpoint/2010/main" val="3481428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BCD301-723F-4BB2-89CF-A9235DC726D1}" type="datetimeFigureOut">
              <a:rPr lang="en-US" smtClean="0"/>
              <a:t>8/23/2020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759CF0-7691-4954-835C-3A84E00DB136}" type="slidenum">
              <a:rPr lang="en-US" smtClean="0"/>
              <a:t>‹#›</a:t>
            </a:fld>
            <a:endParaRPr lang="en-US"/>
          </a:p>
        </p:txBody>
      </p:sp>
    </p:spTree>
    <p:extLst>
      <p:ext uri="{BB962C8B-B14F-4D97-AF65-F5344CB8AC3E}">
        <p14:creationId xmlns:p14="http://schemas.microsoft.com/office/powerpoint/2010/main" val="3011202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BCD301-723F-4BB2-89CF-A9235DC726D1}" type="datetimeFigureOut">
              <a:rPr lang="en-US" smtClean="0"/>
              <a:t>8/23/2020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759CF0-7691-4954-835C-3A84E00DB136}" type="slidenum">
              <a:rPr lang="en-US" smtClean="0"/>
              <a:t>‹#›</a:t>
            </a:fld>
            <a:endParaRPr lang="en-US"/>
          </a:p>
        </p:txBody>
      </p:sp>
    </p:spTree>
    <p:extLst>
      <p:ext uri="{BB962C8B-B14F-4D97-AF65-F5344CB8AC3E}">
        <p14:creationId xmlns:p14="http://schemas.microsoft.com/office/powerpoint/2010/main" val="40553307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Retirement" TargetMode="External"/><Relationship Id="rId2" Type="http://schemas.openxmlformats.org/officeDocument/2006/relationships/hyperlink" Target="https://en.wikipedia.org/wiki/Leadership"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Company" TargetMode="External"/><Relationship Id="rId2" Type="http://schemas.openxmlformats.org/officeDocument/2006/relationships/hyperlink" Target="https://en.wikipedia.org/wiki/Employee" TargetMode="External"/><Relationship Id="rId1" Type="http://schemas.openxmlformats.org/officeDocument/2006/relationships/slideLayout" Target="../slideLayouts/slideLayout2.xml"/><Relationship Id="rId4" Type="http://schemas.openxmlformats.org/officeDocument/2006/relationships/hyperlink" Target="https://en.wikipedia.org/wiki/Senior_management"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en.wikipedia.org/wiki/Succession_planning#cite_note-17"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en.wikipedia.org/wiki/Initial_public_offerin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b="1" dirty="0"/>
              <a:t>SUCCESSION PLANNING AND INHERITANCE ISSUES (ESTATE PLANNING)</a:t>
            </a:r>
            <a:r>
              <a:rPr lang="en-US" sz="4000" dirty="0"/>
              <a:t/>
            </a:r>
            <a:br>
              <a:rPr lang="en-US" sz="4000" dirty="0"/>
            </a:br>
            <a:endParaRPr lang="en-US" sz="4000" dirty="0"/>
          </a:p>
        </p:txBody>
      </p:sp>
      <p:sp>
        <p:nvSpPr>
          <p:cNvPr id="3" name="Subtitle 2"/>
          <p:cNvSpPr>
            <a:spLocks noGrp="1"/>
          </p:cNvSpPr>
          <p:nvPr>
            <p:ph type="subTitle" idx="1"/>
          </p:nvPr>
        </p:nvSpPr>
        <p:spPr/>
        <p:txBody>
          <a:bodyPr>
            <a:normAutofit fontScale="92500" lnSpcReduction="10000"/>
          </a:bodyPr>
          <a:lstStyle/>
          <a:p>
            <a:r>
              <a:rPr lang="en-GB" dirty="0" smtClean="0"/>
              <a:t>By </a:t>
            </a:r>
          </a:p>
          <a:p>
            <a:r>
              <a:rPr lang="en-GB" dirty="0" smtClean="0"/>
              <a:t>ABIMBOLA ILORI.   (CHARLEAN 715)</a:t>
            </a:r>
          </a:p>
          <a:p>
            <a:r>
              <a:rPr lang="en-GB" dirty="0" smtClean="0"/>
              <a:t> LLB, BL, MSC (HRM), MCIPM, ACIS</a:t>
            </a:r>
          </a:p>
          <a:p>
            <a:r>
              <a:rPr lang="en-GB" dirty="0" smtClean="0"/>
              <a:t>PRINCIPAL ASSOCIATE, KALORY ASSOCIATES LTD</a:t>
            </a:r>
          </a:p>
          <a:p>
            <a:endParaRPr lang="en-US" dirty="0"/>
          </a:p>
        </p:txBody>
      </p:sp>
    </p:spTree>
    <p:extLst>
      <p:ext uri="{BB962C8B-B14F-4D97-AF65-F5344CB8AC3E}">
        <p14:creationId xmlns:p14="http://schemas.microsoft.com/office/powerpoint/2010/main" val="13706626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
            </a:r>
            <a:br>
              <a:rPr lang="en-US" sz="4000" dirty="0" smtClean="0"/>
            </a:br>
            <a:r>
              <a:rPr lang="en-US" b="1" dirty="0"/>
              <a:t>INHERITANCE ISSUES (ESTATE PLANNING)</a:t>
            </a:r>
            <a:r>
              <a:rPr lang="en-US" dirty="0"/>
              <a:t/>
            </a:r>
            <a:br>
              <a:rPr lang="en-US" dirty="0"/>
            </a:br>
            <a:r>
              <a:rPr lang="en-US" b="1" dirty="0"/>
              <a:t> </a:t>
            </a:r>
            <a:r>
              <a:rPr lang="en-US" dirty="0"/>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b="1" dirty="0" smtClean="0"/>
              <a:t>                                The </a:t>
            </a:r>
            <a:r>
              <a:rPr lang="en-US" b="1" dirty="0"/>
              <a:t>Benefits of Estate Planning</a:t>
            </a:r>
            <a:endParaRPr lang="en-US" dirty="0"/>
          </a:p>
          <a:p>
            <a:pPr marL="514350" indent="-514350">
              <a:buAutoNum type="arabicPeriod"/>
            </a:pPr>
            <a:r>
              <a:rPr lang="en-US" dirty="0" smtClean="0"/>
              <a:t>For </a:t>
            </a:r>
            <a:r>
              <a:rPr lang="en-US" dirty="0"/>
              <a:t>the management of an individual's property in the event of incapacity</a:t>
            </a:r>
            <a:r>
              <a:rPr lang="en-US" dirty="0" smtClean="0"/>
              <a:t>.</a:t>
            </a:r>
          </a:p>
          <a:p>
            <a:pPr marL="514350" indent="-514350">
              <a:buAutoNum type="arabicPeriod"/>
            </a:pPr>
            <a:endParaRPr lang="en-US" dirty="0"/>
          </a:p>
          <a:p>
            <a:pPr marL="0" indent="0">
              <a:buNone/>
            </a:pPr>
            <a:r>
              <a:rPr lang="en-US" dirty="0" smtClean="0"/>
              <a:t>2</a:t>
            </a:r>
            <a:r>
              <a:rPr lang="en-US" dirty="0"/>
              <a:t>. For proper distribution of assets.</a:t>
            </a:r>
          </a:p>
          <a:p>
            <a:endParaRPr lang="en-US" dirty="0" smtClean="0"/>
          </a:p>
          <a:p>
            <a:pPr marL="0" indent="0">
              <a:buNone/>
            </a:pPr>
            <a:r>
              <a:rPr lang="en-US" dirty="0" smtClean="0"/>
              <a:t>3</a:t>
            </a:r>
            <a:r>
              <a:rPr lang="en-US" dirty="0"/>
              <a:t>. For the protection of beneficiaries.</a:t>
            </a:r>
          </a:p>
          <a:p>
            <a:endParaRPr lang="en-US" dirty="0" smtClean="0"/>
          </a:p>
          <a:p>
            <a:pPr marL="0" indent="0">
              <a:buNone/>
            </a:pPr>
            <a:r>
              <a:rPr lang="en-US" dirty="0" smtClean="0"/>
              <a:t>4</a:t>
            </a:r>
            <a:r>
              <a:rPr lang="en-US" dirty="0"/>
              <a:t>. For a speedy and efficient transfer of an individual's assets.</a:t>
            </a:r>
          </a:p>
          <a:p>
            <a:endParaRPr lang="en-US" dirty="0" smtClean="0"/>
          </a:p>
          <a:p>
            <a:pPr marL="0" indent="0">
              <a:buNone/>
            </a:pPr>
            <a:r>
              <a:rPr lang="en-US" dirty="0" smtClean="0"/>
              <a:t>5</a:t>
            </a:r>
            <a:r>
              <a:rPr lang="en-US" dirty="0"/>
              <a:t>. To minimize cost and avoid disputes.</a:t>
            </a:r>
          </a:p>
          <a:p>
            <a:endParaRPr lang="en-US" dirty="0" smtClean="0"/>
          </a:p>
          <a:p>
            <a:pPr marL="0" indent="0">
              <a:buNone/>
            </a:pPr>
            <a:r>
              <a:rPr lang="en-US" dirty="0" smtClean="0"/>
              <a:t>6</a:t>
            </a:r>
            <a:r>
              <a:rPr lang="en-US" dirty="0"/>
              <a:t>. To minimize estate taxes.</a:t>
            </a:r>
          </a:p>
          <a:p>
            <a:endParaRPr lang="en-US" dirty="0" smtClean="0"/>
          </a:p>
          <a:p>
            <a:endParaRPr lang="en-US" dirty="0"/>
          </a:p>
        </p:txBody>
      </p:sp>
    </p:spTree>
    <p:extLst>
      <p:ext uri="{BB962C8B-B14F-4D97-AF65-F5344CB8AC3E}">
        <p14:creationId xmlns:p14="http://schemas.microsoft.com/office/powerpoint/2010/main" val="10905485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SOME TYPES OF ESTATE PLANNING INSTRUMENTS</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742950" lvl="0" indent="-742950" algn="ctr">
              <a:buAutoNum type="arabicPeriod"/>
            </a:pPr>
            <a:r>
              <a:rPr lang="en-US" sz="3600" b="1" dirty="0" smtClean="0"/>
              <a:t>A WILL</a:t>
            </a:r>
          </a:p>
          <a:p>
            <a:pPr marL="0" lvl="0" indent="0" algn="ctr">
              <a:buNone/>
            </a:pPr>
            <a:endParaRPr lang="en-US" sz="3600" dirty="0"/>
          </a:p>
          <a:p>
            <a:r>
              <a:rPr lang="en-US" dirty="0"/>
              <a:t>A W</a:t>
            </a:r>
            <a:r>
              <a:rPr lang="en-US" b="1" dirty="0"/>
              <a:t>ill</a:t>
            </a:r>
            <a:r>
              <a:rPr lang="en-US" dirty="0"/>
              <a:t> or T</a:t>
            </a:r>
            <a:r>
              <a:rPr lang="en-US" b="1" dirty="0"/>
              <a:t>estament</a:t>
            </a:r>
            <a:r>
              <a:rPr lang="en-US" dirty="0"/>
              <a:t> is a legal document by which a person, the testator, expresses their wishes as to how their property is to be distributed at death, and names one or more persons called the executor, to manage the estate until its final distribution</a:t>
            </a:r>
            <a:r>
              <a:rPr lang="en-US" dirty="0" smtClean="0"/>
              <a:t>.</a:t>
            </a:r>
          </a:p>
          <a:p>
            <a:r>
              <a:rPr lang="en-US" dirty="0" smtClean="0"/>
              <a:t> </a:t>
            </a:r>
            <a:r>
              <a:rPr lang="en-US" dirty="0"/>
              <a:t>In a layman’s language, it is simply a legal document in which you, the testator, declare who will manage your estate after you die. </a:t>
            </a:r>
          </a:p>
          <a:p>
            <a:endParaRPr lang="en-US" dirty="0"/>
          </a:p>
        </p:txBody>
      </p:sp>
    </p:spTree>
    <p:extLst>
      <p:ext uri="{BB962C8B-B14F-4D97-AF65-F5344CB8AC3E}">
        <p14:creationId xmlns:p14="http://schemas.microsoft.com/office/powerpoint/2010/main" val="4429066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VALIDITY OF A WILL</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In </a:t>
            </a:r>
            <a:r>
              <a:rPr lang="en-US" dirty="0"/>
              <a:t>preparing a will, a </a:t>
            </a:r>
            <a:r>
              <a:rPr lang="en-US" dirty="0" smtClean="0"/>
              <a:t>testator </a:t>
            </a:r>
            <a:r>
              <a:rPr lang="en-US" dirty="0"/>
              <a:t>must have capacity to do so, meaning he must be of legal age (above 18yrs) </a:t>
            </a:r>
            <a:r>
              <a:rPr lang="en-US" dirty="0" smtClean="0"/>
              <a:t>and </a:t>
            </a:r>
            <a:r>
              <a:rPr lang="en-US" dirty="0"/>
              <a:t>must be of sound </a:t>
            </a:r>
            <a:r>
              <a:rPr lang="en-US" dirty="0" smtClean="0"/>
              <a:t>mind. </a:t>
            </a:r>
            <a:endParaRPr lang="en-US" dirty="0"/>
          </a:p>
          <a:p>
            <a:pPr lvl="0"/>
            <a:r>
              <a:rPr lang="en-US" dirty="0"/>
              <a:t>It must be made voluntarily</a:t>
            </a:r>
          </a:p>
          <a:p>
            <a:pPr lvl="0"/>
            <a:r>
              <a:rPr lang="en-US" dirty="0"/>
              <a:t>It must be in writing (either typed or hand written)</a:t>
            </a:r>
          </a:p>
          <a:p>
            <a:pPr lvl="0"/>
            <a:r>
              <a:rPr lang="en-US" dirty="0"/>
              <a:t>It must be signed by the testator</a:t>
            </a:r>
          </a:p>
          <a:p>
            <a:pPr lvl="0"/>
            <a:r>
              <a:rPr lang="en-US" dirty="0"/>
              <a:t>The signature of the testator must be acknowledged by at least 2 witnesses (it is advised that a beneficiary to a will must not act as a witness to the will</a:t>
            </a:r>
            <a:r>
              <a:rPr lang="en-US" dirty="0" smtClean="0"/>
              <a:t>).</a:t>
            </a:r>
          </a:p>
          <a:p>
            <a:pPr lvl="0"/>
            <a:r>
              <a:rPr lang="en-US" dirty="0" smtClean="0"/>
              <a:t>It </a:t>
            </a:r>
            <a:r>
              <a:rPr lang="en-US" dirty="0"/>
              <a:t>must name the beneficiary or beneficiaries</a:t>
            </a:r>
          </a:p>
          <a:p>
            <a:pPr lvl="0"/>
            <a:r>
              <a:rPr lang="en-US" dirty="0"/>
              <a:t>It must identify the properties.</a:t>
            </a:r>
          </a:p>
          <a:p>
            <a:endParaRPr lang="en-US" dirty="0"/>
          </a:p>
        </p:txBody>
      </p:sp>
    </p:spTree>
    <p:extLst>
      <p:ext uri="{BB962C8B-B14F-4D97-AF65-F5344CB8AC3E}">
        <p14:creationId xmlns:p14="http://schemas.microsoft.com/office/powerpoint/2010/main" val="1442706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ADVANTAGES OF MAKING A WILL</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pPr lvl="0"/>
            <a:r>
              <a:rPr lang="en-US" dirty="0" smtClean="0"/>
              <a:t>Make </a:t>
            </a:r>
            <a:r>
              <a:rPr lang="en-US" dirty="0"/>
              <a:t>your wishes known:</a:t>
            </a:r>
          </a:p>
          <a:p>
            <a:pPr lvl="0"/>
            <a:r>
              <a:rPr lang="en-US" dirty="0" smtClean="0"/>
              <a:t>Provide </a:t>
            </a:r>
            <a:r>
              <a:rPr lang="en-US" dirty="0"/>
              <a:t>for those you choose:</a:t>
            </a:r>
          </a:p>
          <a:p>
            <a:pPr lvl="0"/>
            <a:r>
              <a:rPr lang="en-US" dirty="0" smtClean="0"/>
              <a:t>Protect </a:t>
            </a:r>
            <a:r>
              <a:rPr lang="en-US" dirty="0"/>
              <a:t>your children</a:t>
            </a:r>
            <a:r>
              <a:rPr lang="en-US" dirty="0" smtClean="0"/>
              <a:t>:</a:t>
            </a:r>
            <a:endParaRPr lang="en-US" dirty="0"/>
          </a:p>
          <a:p>
            <a:pPr lvl="0"/>
            <a:r>
              <a:rPr lang="en-US" dirty="0"/>
              <a:t>Protect your estate from being contested:</a:t>
            </a:r>
          </a:p>
          <a:p>
            <a:r>
              <a:rPr lang="en-US" b="1" dirty="0"/>
              <a:t> </a:t>
            </a:r>
            <a:r>
              <a:rPr lang="en-US" dirty="0"/>
              <a:t>To appoint Executors of the </a:t>
            </a:r>
            <a:r>
              <a:rPr lang="en-US" dirty="0" smtClean="0"/>
              <a:t>Estate</a:t>
            </a:r>
          </a:p>
          <a:p>
            <a:r>
              <a:rPr lang="en-US" dirty="0"/>
              <a:t>To avoid your properties being shared according to customary </a:t>
            </a:r>
            <a:r>
              <a:rPr lang="en-US" dirty="0" smtClean="0"/>
              <a:t>law</a:t>
            </a:r>
          </a:p>
          <a:p>
            <a:r>
              <a:rPr lang="en-US" dirty="0"/>
              <a:t>To take care of other incidental matters like guardianship and funeral </a:t>
            </a:r>
            <a:r>
              <a:rPr lang="en-US" dirty="0" smtClean="0"/>
              <a:t>arrangements</a:t>
            </a:r>
          </a:p>
          <a:p>
            <a:r>
              <a:rPr lang="en-US" dirty="0" smtClean="0"/>
              <a:t>Reduce the </a:t>
            </a:r>
            <a:r>
              <a:rPr lang="en-US" dirty="0"/>
              <a:t>tedious process of assessing Letters of </a:t>
            </a:r>
            <a:r>
              <a:rPr lang="en-US" dirty="0" smtClean="0"/>
              <a:t>Administration</a:t>
            </a:r>
          </a:p>
          <a:p>
            <a:r>
              <a:rPr lang="en-US" dirty="0" smtClean="0"/>
              <a:t>Gives you Peace </a:t>
            </a:r>
            <a:r>
              <a:rPr lang="en-US" dirty="0"/>
              <a:t>of Mind:</a:t>
            </a:r>
            <a:br>
              <a:rPr lang="en-US" dirty="0"/>
            </a:br>
            <a:r>
              <a:rPr lang="en-US" dirty="0"/>
              <a:t/>
            </a:r>
            <a:br>
              <a:rPr lang="en-US" dirty="0"/>
            </a:br>
            <a:endParaRPr lang="en-US" dirty="0"/>
          </a:p>
          <a:p>
            <a:endParaRPr lang="en-US" dirty="0"/>
          </a:p>
        </p:txBody>
      </p:sp>
    </p:spTree>
    <p:extLst>
      <p:ext uri="{BB962C8B-B14F-4D97-AF65-F5344CB8AC3E}">
        <p14:creationId xmlns:p14="http://schemas.microsoft.com/office/powerpoint/2010/main" val="12177964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WHERE IS THE WILL KEPT</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lvl="0"/>
            <a:r>
              <a:rPr lang="en-US" dirty="0" smtClean="0"/>
              <a:t>1-   </a:t>
            </a:r>
            <a:r>
              <a:rPr lang="en-US" b="1" dirty="0" smtClean="0"/>
              <a:t>PERSONAL </a:t>
            </a:r>
            <a:r>
              <a:rPr lang="en-US" b="1" dirty="0"/>
              <a:t>SAFE DEPOSIT BOX.</a:t>
            </a:r>
          </a:p>
          <a:p>
            <a:pPr lvl="0"/>
            <a:r>
              <a:rPr lang="en-US" b="1" dirty="0" smtClean="0"/>
              <a:t>2-   AT </a:t>
            </a:r>
            <a:r>
              <a:rPr lang="en-US" b="1" dirty="0"/>
              <a:t>THE PROBATE REGISTRY.</a:t>
            </a:r>
          </a:p>
          <a:p>
            <a:r>
              <a:rPr lang="en-US" b="1" dirty="0" smtClean="0"/>
              <a:t>3-   BANKS</a:t>
            </a:r>
            <a:r>
              <a:rPr lang="en-US" dirty="0" smtClean="0"/>
              <a:t>. </a:t>
            </a:r>
            <a:endParaRPr lang="en-US" dirty="0"/>
          </a:p>
          <a:p>
            <a:r>
              <a:rPr lang="en-US" dirty="0" smtClean="0"/>
              <a:t>4-   </a:t>
            </a:r>
            <a:r>
              <a:rPr lang="en-US" b="1" dirty="0"/>
              <a:t>WITH A TRUSTED FRIEND OR RELATION.</a:t>
            </a:r>
          </a:p>
          <a:p>
            <a:r>
              <a:rPr lang="en-US" dirty="0" smtClean="0"/>
              <a:t> 5- </a:t>
            </a:r>
            <a:r>
              <a:rPr lang="en-US" b="1" dirty="0" smtClean="0"/>
              <a:t> </a:t>
            </a:r>
            <a:r>
              <a:rPr lang="en-US" b="1" dirty="0"/>
              <a:t>WITH THE SOLICITOR WHO PREPARED THE WILL</a:t>
            </a:r>
            <a:r>
              <a:rPr lang="en-US" dirty="0"/>
              <a:t>.</a:t>
            </a:r>
          </a:p>
          <a:p>
            <a:pPr lvl="0"/>
            <a:r>
              <a:rPr lang="en-US" dirty="0" smtClean="0"/>
              <a:t> 6- </a:t>
            </a:r>
            <a:r>
              <a:rPr lang="en-US" b="1" dirty="0" smtClean="0"/>
              <a:t>EXECUTOR/PERSONAL </a:t>
            </a:r>
            <a:r>
              <a:rPr lang="en-US" b="1" dirty="0"/>
              <a:t>REPRESENTATIVE APPOINTED IN THE WILL</a:t>
            </a:r>
            <a:r>
              <a:rPr lang="en-US" dirty="0"/>
              <a:t>.</a:t>
            </a:r>
          </a:p>
          <a:p>
            <a:endParaRPr lang="en-US" dirty="0"/>
          </a:p>
        </p:txBody>
      </p:sp>
    </p:spTree>
    <p:extLst>
      <p:ext uri="{BB962C8B-B14F-4D97-AF65-F5344CB8AC3E}">
        <p14:creationId xmlns:p14="http://schemas.microsoft.com/office/powerpoint/2010/main" val="764195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2- Deed </a:t>
            </a:r>
            <a:r>
              <a:rPr lang="en-US" dirty="0"/>
              <a:t>of Gift</a:t>
            </a:r>
          </a:p>
        </p:txBody>
      </p:sp>
      <p:sp>
        <p:nvSpPr>
          <p:cNvPr id="3" name="Content Placeholder 2"/>
          <p:cNvSpPr>
            <a:spLocks noGrp="1"/>
          </p:cNvSpPr>
          <p:nvPr>
            <p:ph idx="1"/>
          </p:nvPr>
        </p:nvSpPr>
        <p:spPr/>
        <p:txBody>
          <a:bodyPr>
            <a:normAutofit/>
          </a:bodyPr>
          <a:lstStyle/>
          <a:p>
            <a:r>
              <a:rPr lang="en-US" dirty="0" smtClean="0"/>
              <a:t>A </a:t>
            </a:r>
            <a:r>
              <a:rPr lang="en-US" dirty="0"/>
              <a:t>Deed of Gift is a gratuitous arrangement that voluntarily transfers and delivers the legal ownership, with the physical control over an existing real or personal property, by its owner (“the Donor”) to another person (“the </a:t>
            </a:r>
            <a:r>
              <a:rPr lang="en-US" dirty="0" err="1"/>
              <a:t>Donee</a:t>
            </a:r>
            <a:r>
              <a:rPr lang="en-US" dirty="0"/>
              <a:t>”) without any compensation, consideration or payment emanating from the </a:t>
            </a:r>
            <a:r>
              <a:rPr lang="en-US" dirty="0" err="1"/>
              <a:t>Donee</a:t>
            </a:r>
            <a:r>
              <a:rPr lang="en-US" dirty="0"/>
              <a:t> to the Donor, for the Gift. </a:t>
            </a:r>
          </a:p>
          <a:p>
            <a:r>
              <a:rPr lang="en-US" dirty="0"/>
              <a:t>Generally also, a Deed of Gift, once executed and delivered to a </a:t>
            </a:r>
            <a:r>
              <a:rPr lang="en-US" dirty="0" err="1"/>
              <a:t>Donee</a:t>
            </a:r>
            <a:r>
              <a:rPr lang="en-US" dirty="0"/>
              <a:t>, is irreversible and irrevocable. </a:t>
            </a:r>
            <a:endParaRPr lang="en-US" dirty="0" smtClean="0"/>
          </a:p>
          <a:p>
            <a:r>
              <a:rPr lang="en-US" dirty="0" smtClean="0"/>
              <a:t>Note </a:t>
            </a:r>
            <a:r>
              <a:rPr lang="en-US" dirty="0"/>
              <a:t>also that a Gift that is not delivered to the </a:t>
            </a:r>
            <a:r>
              <a:rPr lang="en-US" dirty="0" err="1"/>
              <a:t>Donee</a:t>
            </a:r>
            <a:r>
              <a:rPr lang="en-US" dirty="0"/>
              <a:t> is invalid in Law. </a:t>
            </a:r>
          </a:p>
          <a:p>
            <a:endParaRPr lang="en-US" dirty="0"/>
          </a:p>
        </p:txBody>
      </p:sp>
    </p:spTree>
    <p:extLst>
      <p:ext uri="{BB962C8B-B14F-4D97-AF65-F5344CB8AC3E}">
        <p14:creationId xmlns:p14="http://schemas.microsoft.com/office/powerpoint/2010/main" val="27206159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Deeds of Gift and Wills Compared</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dirty="0" smtClean="0"/>
              <a:t>The </a:t>
            </a:r>
            <a:r>
              <a:rPr lang="en-US" dirty="0"/>
              <a:t>first and most obvious advantage that a Deed of Gift has over a Will is that a Deed of Gift comes into effect immediately the Gift is delivered to the </a:t>
            </a:r>
            <a:r>
              <a:rPr lang="en-US" dirty="0" err="1"/>
              <a:t>Donee</a:t>
            </a:r>
            <a:r>
              <a:rPr lang="en-US" dirty="0"/>
              <a:t>, during the lifetime of the Donor. Rules regulating Intestacy and Wills do not therefore apply to Deeds of Gift. </a:t>
            </a:r>
            <a:br>
              <a:rPr lang="en-US" dirty="0"/>
            </a:br>
            <a:r>
              <a:rPr lang="en-US" dirty="0"/>
              <a:t/>
            </a:r>
            <a:br>
              <a:rPr lang="en-US" dirty="0"/>
            </a:br>
            <a:r>
              <a:rPr lang="en-US" dirty="0"/>
              <a:t>Other advantages that a Deed of Gift have, when compared to a Will, is that a Deed of Gift, especially where it is stamped and registered, is less likely to be challenged by way of a Law Suit on the demise of the Donor. This is as the </a:t>
            </a:r>
            <a:r>
              <a:rPr lang="en-US" dirty="0" err="1"/>
              <a:t>Donee</a:t>
            </a:r>
            <a:r>
              <a:rPr lang="en-US" dirty="0"/>
              <a:t> has already assumed ownership and physical control over the asset or Gift during the lifetime of the Donor.</a:t>
            </a:r>
          </a:p>
          <a:p>
            <a:endParaRPr lang="en-US" dirty="0"/>
          </a:p>
        </p:txBody>
      </p:sp>
    </p:spTree>
    <p:extLst>
      <p:ext uri="{BB962C8B-B14F-4D97-AF65-F5344CB8AC3E}">
        <p14:creationId xmlns:p14="http://schemas.microsoft.com/office/powerpoint/2010/main" val="21901455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3- A </a:t>
            </a:r>
            <a:r>
              <a:rPr lang="en-US" b="1" dirty="0"/>
              <a:t>Trust</a:t>
            </a:r>
            <a:r>
              <a:rPr lang="en-US" dirty="0"/>
              <a:t> </a:t>
            </a:r>
          </a:p>
        </p:txBody>
      </p:sp>
      <p:sp>
        <p:nvSpPr>
          <p:cNvPr id="3" name="Content Placeholder 2"/>
          <p:cNvSpPr>
            <a:spLocks noGrp="1"/>
          </p:cNvSpPr>
          <p:nvPr>
            <p:ph idx="1"/>
          </p:nvPr>
        </p:nvSpPr>
        <p:spPr/>
        <p:txBody>
          <a:bodyPr>
            <a:normAutofit/>
          </a:bodyPr>
          <a:lstStyle/>
          <a:p>
            <a:r>
              <a:rPr lang="en-US" dirty="0"/>
              <a:t>A Trust is a legal contract/relationship where you (the Settlor) transfer assets to a legal entity, the Trust, which will be administered by a Trustee for the benefit of a beneficiary (which could be yourself or another person</a:t>
            </a:r>
            <a:r>
              <a:rPr lang="en-US" dirty="0" smtClean="0"/>
              <a:t>).</a:t>
            </a:r>
          </a:p>
          <a:p>
            <a:r>
              <a:rPr lang="en-US" dirty="0"/>
              <a:t>The establishment of trusts gives the trustee the powers to distribute the property of the grantor without applying for probate or any court ordered process hence, it reduces estate taxes and saves time.</a:t>
            </a:r>
          </a:p>
          <a:p>
            <a:pPr marL="0" indent="0">
              <a:buNone/>
            </a:pPr>
            <a:r>
              <a:rPr lang="en-US" dirty="0"/>
              <a:t> </a:t>
            </a:r>
          </a:p>
          <a:p>
            <a:endParaRPr lang="en-US" dirty="0"/>
          </a:p>
          <a:p>
            <a:endParaRPr lang="en-US" dirty="0"/>
          </a:p>
        </p:txBody>
      </p:sp>
    </p:spTree>
    <p:extLst>
      <p:ext uri="{BB962C8B-B14F-4D97-AF65-F5344CB8AC3E}">
        <p14:creationId xmlns:p14="http://schemas.microsoft.com/office/powerpoint/2010/main" val="36845606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16713"/>
            <a:ext cx="10515600" cy="1325563"/>
          </a:xfrm>
        </p:spPr>
        <p:txBody>
          <a:bodyPr/>
          <a:lstStyle/>
          <a:p>
            <a:endParaRPr lang="en-US"/>
          </a:p>
        </p:txBody>
      </p:sp>
      <p:sp>
        <p:nvSpPr>
          <p:cNvPr id="3" name="Content Placeholder 2"/>
          <p:cNvSpPr>
            <a:spLocks noGrp="1"/>
          </p:cNvSpPr>
          <p:nvPr>
            <p:ph idx="1"/>
          </p:nvPr>
        </p:nvSpPr>
        <p:spPr/>
        <p:txBody>
          <a:bodyPr/>
          <a:lstStyle/>
          <a:p>
            <a:r>
              <a:rPr lang="en-US" dirty="0"/>
              <a:t>Trusts are separate legal entities, like companies, whose purpose is to hold and manage assets for you or for the benefit of others</a:t>
            </a:r>
            <a:r>
              <a:rPr lang="en-US" dirty="0" smtClean="0"/>
              <a:t>.</a:t>
            </a:r>
            <a:endParaRPr lang="en-US" dirty="0"/>
          </a:p>
          <a:p>
            <a:r>
              <a:rPr lang="en-US" dirty="0"/>
              <a:t>The Trust Deed is the document executed between the Settlor (You) and the Trustee and it outlines how, when and to whom your assets will be distributed, in accordance with your wishes</a:t>
            </a:r>
            <a:r>
              <a:rPr lang="en-US" dirty="0" smtClean="0"/>
              <a:t>.</a:t>
            </a:r>
          </a:p>
          <a:p>
            <a:r>
              <a:rPr lang="en-US" dirty="0"/>
              <a:t> A trust can be set up by the </a:t>
            </a:r>
            <a:r>
              <a:rPr lang="en-US" dirty="0" err="1"/>
              <a:t>grantors's</a:t>
            </a:r>
            <a:r>
              <a:rPr lang="en-US" dirty="0"/>
              <a:t> </a:t>
            </a:r>
            <a:r>
              <a:rPr lang="en-US" dirty="0" smtClean="0"/>
              <a:t>last will and </a:t>
            </a:r>
            <a:r>
              <a:rPr lang="en-US" dirty="0"/>
              <a:t>testament, in which case, it is called a </a:t>
            </a:r>
            <a:r>
              <a:rPr lang="en-US" b="1" dirty="0"/>
              <a:t>testamentary trust</a:t>
            </a:r>
            <a:r>
              <a:rPr lang="en-US" dirty="0"/>
              <a:t> </a:t>
            </a:r>
          </a:p>
          <a:p>
            <a:r>
              <a:rPr lang="en-US" dirty="0"/>
              <a:t>I</a:t>
            </a:r>
            <a:r>
              <a:rPr lang="en-US" dirty="0" smtClean="0"/>
              <a:t>t </a:t>
            </a:r>
            <a:r>
              <a:rPr lang="en-US" dirty="0"/>
              <a:t>can also be set up during the grantor's lifetime, in this case, it is called a </a:t>
            </a:r>
            <a:r>
              <a:rPr lang="en-US" b="1" dirty="0"/>
              <a:t>living trust</a:t>
            </a:r>
            <a:r>
              <a:rPr lang="en-US" dirty="0"/>
              <a:t>.</a:t>
            </a:r>
          </a:p>
          <a:p>
            <a:endParaRPr lang="en-US" dirty="0"/>
          </a:p>
          <a:p>
            <a:endParaRPr lang="en-US" dirty="0"/>
          </a:p>
        </p:txBody>
      </p:sp>
    </p:spTree>
    <p:extLst>
      <p:ext uri="{BB962C8B-B14F-4D97-AF65-F5344CB8AC3E}">
        <p14:creationId xmlns:p14="http://schemas.microsoft.com/office/powerpoint/2010/main" val="132530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Elements of a Trust</a:t>
            </a:r>
            <a:r>
              <a:rPr lang="en-GB" dirty="0"/>
              <a:t/>
            </a:r>
            <a:br>
              <a:rPr lang="en-GB" dirty="0"/>
            </a:br>
            <a:endParaRPr lang="en-US" dirty="0"/>
          </a:p>
        </p:txBody>
      </p:sp>
      <p:sp>
        <p:nvSpPr>
          <p:cNvPr id="3" name="Content Placeholder 2"/>
          <p:cNvSpPr>
            <a:spLocks noGrp="1"/>
          </p:cNvSpPr>
          <p:nvPr>
            <p:ph idx="1"/>
          </p:nvPr>
        </p:nvSpPr>
        <p:spPr/>
        <p:txBody>
          <a:bodyPr/>
          <a:lstStyle/>
          <a:p>
            <a:r>
              <a:rPr lang="en-GB" dirty="0" smtClean="0"/>
              <a:t>There </a:t>
            </a:r>
            <a:r>
              <a:rPr lang="en-GB" dirty="0"/>
              <a:t>must be a settlor (person creating the trust);</a:t>
            </a:r>
          </a:p>
          <a:p>
            <a:r>
              <a:rPr lang="en-GB" dirty="0" smtClean="0"/>
              <a:t>There </a:t>
            </a:r>
            <a:r>
              <a:rPr lang="en-GB" dirty="0"/>
              <a:t>must be a trustee (person holding or vested with the trust property;</a:t>
            </a:r>
          </a:p>
          <a:p>
            <a:r>
              <a:rPr lang="en-GB" dirty="0" smtClean="0"/>
              <a:t> </a:t>
            </a:r>
            <a:r>
              <a:rPr lang="en-GB" dirty="0"/>
              <a:t>There must be beneficiaries; and</a:t>
            </a:r>
          </a:p>
          <a:p>
            <a:r>
              <a:rPr lang="en-GB" dirty="0" smtClean="0"/>
              <a:t> </a:t>
            </a:r>
            <a:r>
              <a:rPr lang="en-GB" dirty="0"/>
              <a:t>There must be a property or more subject to the trust</a:t>
            </a:r>
            <a:r>
              <a:rPr lang="en-GB" dirty="0" smtClean="0"/>
              <a:t>.</a:t>
            </a:r>
          </a:p>
          <a:p>
            <a:pPr marL="0" indent="0">
              <a:buNone/>
            </a:pPr>
            <a:r>
              <a:rPr lang="en-GB" b="1" dirty="0" smtClean="0"/>
              <a:t>(A </a:t>
            </a:r>
            <a:r>
              <a:rPr lang="en-GB" b="1" dirty="0"/>
              <a:t>person can be a settlor, a trustee and a beneficiary at the same time. In such circumstance, for the trust to be valid, there must be other beneficiaries beside him/in addition to </a:t>
            </a:r>
            <a:r>
              <a:rPr lang="en-GB" b="1" dirty="0" smtClean="0"/>
              <a:t>him).</a:t>
            </a:r>
            <a:endParaRPr lang="en-GB" b="1" dirty="0"/>
          </a:p>
          <a:p>
            <a:endParaRPr lang="en-US" dirty="0"/>
          </a:p>
        </p:txBody>
      </p:sp>
    </p:spTree>
    <p:extLst>
      <p:ext uri="{BB962C8B-B14F-4D97-AF65-F5344CB8AC3E}">
        <p14:creationId xmlns:p14="http://schemas.microsoft.com/office/powerpoint/2010/main" val="4240945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600" b="1" dirty="0" smtClean="0"/>
              <a:t>Difference  Between  Succession Planning And Estate Planning</a:t>
            </a:r>
            <a:endParaRPr lang="en-US" sz="3600" b="1" dirty="0"/>
          </a:p>
        </p:txBody>
      </p:sp>
      <p:sp>
        <p:nvSpPr>
          <p:cNvPr id="3" name="Content Placeholder 2"/>
          <p:cNvSpPr>
            <a:spLocks noGrp="1"/>
          </p:cNvSpPr>
          <p:nvPr>
            <p:ph idx="1"/>
          </p:nvPr>
        </p:nvSpPr>
        <p:spPr/>
        <p:txBody>
          <a:bodyPr/>
          <a:lstStyle/>
          <a:p>
            <a:r>
              <a:rPr lang="en-US" b="1" dirty="0" smtClean="0"/>
              <a:t>Succession </a:t>
            </a:r>
            <a:r>
              <a:rPr lang="en-US" b="1" dirty="0"/>
              <a:t>planning</a:t>
            </a:r>
            <a:r>
              <a:rPr lang="en-US" dirty="0"/>
              <a:t> is a process for identifying and developing new </a:t>
            </a:r>
            <a:r>
              <a:rPr lang="en-US" u="sng" dirty="0">
                <a:hlinkClick r:id="rId2" tooltip="Leadership"/>
              </a:rPr>
              <a:t>leaders</a:t>
            </a:r>
            <a:r>
              <a:rPr lang="en-US" dirty="0"/>
              <a:t> who can replace old leaders when they leave, </a:t>
            </a:r>
            <a:r>
              <a:rPr lang="en-US" u="sng" dirty="0">
                <a:hlinkClick r:id="rId3" tooltip="Retirement"/>
              </a:rPr>
              <a:t>retire</a:t>
            </a:r>
            <a:r>
              <a:rPr lang="en-US" dirty="0"/>
              <a:t> or die</a:t>
            </a:r>
            <a:r>
              <a:rPr lang="en-US" dirty="0" smtClean="0"/>
              <a:t>.</a:t>
            </a:r>
          </a:p>
          <a:p>
            <a:endParaRPr lang="en-US" dirty="0"/>
          </a:p>
          <a:p>
            <a:r>
              <a:rPr lang="en-US" b="1" dirty="0" smtClean="0"/>
              <a:t>Estate planning on the other hand,  </a:t>
            </a:r>
            <a:r>
              <a:rPr lang="en-US" dirty="0" smtClean="0"/>
              <a:t>is a plan a person makes for the management and administration of their property during their lifetime and after their death.</a:t>
            </a:r>
          </a:p>
          <a:p>
            <a:endParaRPr lang="en-US" dirty="0"/>
          </a:p>
          <a:p>
            <a:endParaRPr lang="en-US" dirty="0"/>
          </a:p>
        </p:txBody>
      </p:sp>
    </p:spTree>
    <p:extLst>
      <p:ext uri="{BB962C8B-B14F-4D97-AF65-F5344CB8AC3E}">
        <p14:creationId xmlns:p14="http://schemas.microsoft.com/office/powerpoint/2010/main" val="30390395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can Trusts Do for You?</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dirty="0" smtClean="0"/>
              <a:t>• </a:t>
            </a:r>
            <a:r>
              <a:rPr lang="en-US" dirty="0"/>
              <a:t>Ensure the orderly and private transfer of your </a:t>
            </a:r>
            <a:r>
              <a:rPr lang="en-US" dirty="0" smtClean="0"/>
              <a:t>wealth/property</a:t>
            </a:r>
            <a:r>
              <a:rPr lang="en-US" dirty="0"/>
              <a:t>.</a:t>
            </a:r>
            <a:br>
              <a:rPr lang="en-US" dirty="0"/>
            </a:br>
            <a:r>
              <a:rPr lang="en-US" dirty="0"/>
              <a:t>• Safeguard the process of providing for loved or vulnerable ones-children, parents or wards</a:t>
            </a:r>
            <a:r>
              <a:rPr lang="en-US" dirty="0" smtClean="0"/>
              <a:t>.</a:t>
            </a:r>
            <a:r>
              <a:rPr lang="en-US" dirty="0"/>
              <a:t> </a:t>
            </a:r>
            <a:r>
              <a:rPr lang="en-US" dirty="0" smtClean="0"/>
              <a:t>Especially their education</a:t>
            </a:r>
            <a:r>
              <a:rPr lang="en-US" dirty="0"/>
              <a:t/>
            </a:r>
            <a:br>
              <a:rPr lang="en-US" dirty="0"/>
            </a:br>
            <a:r>
              <a:rPr lang="en-US" dirty="0"/>
              <a:t>• Manage your Estate Tax exposure.</a:t>
            </a:r>
            <a:br>
              <a:rPr lang="en-US" dirty="0"/>
            </a:br>
            <a:r>
              <a:rPr lang="en-US" dirty="0"/>
              <a:t>• Legally avoid Probate costs.</a:t>
            </a:r>
            <a:br>
              <a:rPr lang="en-US" dirty="0"/>
            </a:br>
            <a:r>
              <a:rPr lang="en-US" dirty="0"/>
              <a:t>• Legally shield assets from creditors’ claims.</a:t>
            </a:r>
            <a:br>
              <a:rPr lang="en-US" dirty="0"/>
            </a:br>
            <a:r>
              <a:rPr lang="en-US" dirty="0"/>
              <a:t>• Provide a structured way to administer your personal and financial affairs should you become ill or otherwise incapacitated.</a:t>
            </a:r>
          </a:p>
          <a:p>
            <a:endParaRPr lang="en-US" dirty="0"/>
          </a:p>
        </p:txBody>
      </p:sp>
    </p:spTree>
    <p:extLst>
      <p:ext uri="{BB962C8B-B14F-4D97-AF65-F5344CB8AC3E}">
        <p14:creationId xmlns:p14="http://schemas.microsoft.com/office/powerpoint/2010/main" val="34263476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Advantages of </a:t>
            </a:r>
            <a:r>
              <a:rPr lang="en-US" b="1" dirty="0"/>
              <a:t>a</a:t>
            </a:r>
            <a:r>
              <a:rPr lang="en-US" b="1" dirty="0" smtClean="0"/>
              <a:t> Trust</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endParaRPr lang="en-US" dirty="0"/>
          </a:p>
          <a:p>
            <a:pPr marL="0" indent="0">
              <a:buNone/>
            </a:pPr>
            <a:r>
              <a:rPr lang="en-US" dirty="0"/>
              <a:t>• With a Trust, you can name one or more beneficiaries to receive your assets at your demise, just like a Will, but in this case, you legally avoid probate expenses</a:t>
            </a:r>
            <a:r>
              <a:rPr lang="en-US" dirty="0" smtClean="0"/>
              <a:t>.</a:t>
            </a:r>
          </a:p>
          <a:p>
            <a:pPr marL="0" indent="0">
              <a:buNone/>
            </a:pPr>
            <a:endParaRPr lang="en-US" dirty="0"/>
          </a:p>
          <a:p>
            <a:r>
              <a:rPr lang="en-US" dirty="0"/>
              <a:t>. Trusts can provide for the tidy transfer of property without the expense, delay, or publicity of probate, and for professional asset management for beneficiaries</a:t>
            </a:r>
            <a:r>
              <a:rPr lang="en-US" dirty="0" smtClean="0"/>
              <a:t>.</a:t>
            </a:r>
          </a:p>
          <a:p>
            <a:endParaRPr lang="en-US" dirty="0"/>
          </a:p>
          <a:p>
            <a:pPr marL="0" indent="0">
              <a:buNone/>
            </a:pPr>
            <a:r>
              <a:rPr lang="en-US" dirty="0"/>
              <a:t/>
            </a:r>
            <a:br>
              <a:rPr lang="en-US" dirty="0"/>
            </a:br>
            <a:r>
              <a:rPr lang="en-US" dirty="0"/>
              <a:t>• A Trust can endure beyond your lifetime, becoming a source of lasting income and upkeep for your spouse, a child or others whom you choose.</a:t>
            </a:r>
          </a:p>
          <a:p>
            <a:pPr marL="0" indent="0">
              <a:buNone/>
            </a:pPr>
            <a:r>
              <a:rPr lang="en-US" dirty="0"/>
              <a:t/>
            </a:r>
            <a:br>
              <a:rPr lang="en-US" dirty="0"/>
            </a:br>
            <a:endParaRPr lang="en-US" dirty="0"/>
          </a:p>
        </p:txBody>
      </p:sp>
    </p:spTree>
    <p:extLst>
      <p:ext uri="{BB962C8B-B14F-4D97-AF65-F5344CB8AC3E}">
        <p14:creationId xmlns:p14="http://schemas.microsoft.com/office/powerpoint/2010/main" val="37217987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545502"/>
            <a:ext cx="10515600" cy="1325563"/>
          </a:xfrm>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 A Trust will guarantee succession of property- By gifting assets to a trust, the Settlor is ensuring that the assets he is giving away remain within his family</a:t>
            </a:r>
            <a:r>
              <a:rPr lang="en-US" dirty="0" smtClean="0"/>
              <a:t>.</a:t>
            </a:r>
          </a:p>
          <a:p>
            <a:r>
              <a:rPr lang="en-US" dirty="0"/>
              <a:t>The details of a Trust are, by nature, private, as opposed to a Will that can be easily accessed by the Public at the Probate Registry. </a:t>
            </a:r>
            <a:endParaRPr lang="en-US" dirty="0" smtClean="0"/>
          </a:p>
          <a:p>
            <a:r>
              <a:rPr lang="en-US" dirty="0"/>
              <a:t/>
            </a:r>
            <a:br>
              <a:rPr lang="en-US" dirty="0"/>
            </a:br>
            <a:r>
              <a:rPr lang="en-US" dirty="0"/>
              <a:t>• A Trust can make provisions for a spouse, spouse from a previous marriage or children from previous marriages while keeping assets within the Settlor’s family.</a:t>
            </a:r>
          </a:p>
          <a:p>
            <a:r>
              <a:rPr lang="en-US" dirty="0"/>
              <a:t/>
            </a:r>
            <a:br>
              <a:rPr lang="en-US" dirty="0"/>
            </a:br>
            <a:r>
              <a:rPr lang="en-US" dirty="0"/>
              <a:t>• An Education Trust, </a:t>
            </a:r>
            <a:r>
              <a:rPr lang="en-US" dirty="0" smtClean="0"/>
              <a:t>can </a:t>
            </a:r>
            <a:r>
              <a:rPr lang="en-US" dirty="0"/>
              <a:t>help with providing for the education of in-school beneficiaries upon the event of the demise of a Settlor.</a:t>
            </a:r>
          </a:p>
          <a:p>
            <a:endParaRPr lang="en-US" dirty="0"/>
          </a:p>
          <a:p>
            <a:endParaRPr lang="en-US" dirty="0"/>
          </a:p>
        </p:txBody>
      </p:sp>
    </p:spTree>
    <p:extLst>
      <p:ext uri="{BB962C8B-B14F-4D97-AF65-F5344CB8AC3E}">
        <p14:creationId xmlns:p14="http://schemas.microsoft.com/office/powerpoint/2010/main" val="31111480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59891"/>
            <a:ext cx="10515600" cy="1325563"/>
          </a:xfrm>
        </p:spPr>
        <p:txBody>
          <a:bodyPr/>
          <a:lstStyle/>
          <a:p>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a:t> </a:t>
            </a:r>
            <a:br>
              <a:rPr lang="en-US" dirty="0"/>
            </a:br>
            <a:r>
              <a:rPr lang="en-US" dirty="0"/>
              <a:t>• </a:t>
            </a:r>
            <a:r>
              <a:rPr lang="en-US" b="1" dirty="0"/>
              <a:t>If your assets are transferred into a trust during your lifetime, those assets will not be subject to claims after your demise from family members or others whom you do not wish to share in those assets.</a:t>
            </a:r>
          </a:p>
          <a:p>
            <a:pPr marL="0" indent="0">
              <a:buNone/>
            </a:pPr>
            <a:r>
              <a:rPr lang="en-US" b="1" dirty="0"/>
              <a:t/>
            </a:r>
            <a:br>
              <a:rPr lang="en-US" b="1" dirty="0"/>
            </a:br>
            <a:r>
              <a:rPr lang="en-US" b="1" dirty="0"/>
              <a:t>• In the event of the Settlor’s demise or incapacity, a Trustee will guarantee that the aims of the Trust as specified by the Settlor are realized</a:t>
            </a:r>
          </a:p>
          <a:p>
            <a:pPr marL="0" indent="0">
              <a:buNone/>
            </a:pPr>
            <a:r>
              <a:rPr lang="en-US" b="1" dirty="0"/>
              <a:t/>
            </a:r>
            <a:br>
              <a:rPr lang="en-US" b="1" dirty="0"/>
            </a:br>
            <a:r>
              <a:rPr lang="en-US" b="1" dirty="0"/>
              <a:t>• The Trust is separate from your estate and is therefore sheltered from creditors.</a:t>
            </a:r>
          </a:p>
          <a:p>
            <a:pPr marL="0" indent="0">
              <a:buNone/>
            </a:pPr>
            <a:r>
              <a:rPr lang="en-US" b="1" dirty="0"/>
              <a:t/>
            </a:r>
            <a:br>
              <a:rPr lang="en-US" b="1" dirty="0"/>
            </a:br>
            <a:r>
              <a:rPr lang="en-US" b="1" dirty="0"/>
              <a:t>• The designated beneficiaries automatically receive the accumulated benefits even in the event of your demise, without recourse to a Will or Letters of Administration.</a:t>
            </a:r>
          </a:p>
          <a:p>
            <a:endParaRPr lang="en-US" dirty="0"/>
          </a:p>
        </p:txBody>
      </p:sp>
    </p:spTree>
    <p:extLst>
      <p:ext uri="{BB962C8B-B14F-4D97-AF65-F5344CB8AC3E}">
        <p14:creationId xmlns:p14="http://schemas.microsoft.com/office/powerpoint/2010/main" val="28522967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Parting Thoughts</a:t>
            </a:r>
            <a:endParaRPr lang="en-US" b="1" dirty="0"/>
          </a:p>
        </p:txBody>
      </p:sp>
      <p:sp>
        <p:nvSpPr>
          <p:cNvPr id="3" name="Content Placeholder 2"/>
          <p:cNvSpPr>
            <a:spLocks noGrp="1"/>
          </p:cNvSpPr>
          <p:nvPr>
            <p:ph idx="1"/>
          </p:nvPr>
        </p:nvSpPr>
        <p:spPr/>
        <p:txBody>
          <a:bodyPr/>
          <a:lstStyle/>
          <a:p>
            <a:r>
              <a:rPr lang="en-GB" dirty="0" smtClean="0"/>
              <a:t>There is no one size fits all in estate planning. People chose their preferred plan for various reasons. </a:t>
            </a:r>
          </a:p>
          <a:p>
            <a:r>
              <a:rPr lang="en-GB" dirty="0" smtClean="0"/>
              <a:t>Some might prefer to write a will, </a:t>
            </a:r>
          </a:p>
          <a:p>
            <a:r>
              <a:rPr lang="en-GB" dirty="0"/>
              <a:t>S</a:t>
            </a:r>
            <a:r>
              <a:rPr lang="en-GB" dirty="0" smtClean="0"/>
              <a:t>ome may do a deed of gift, </a:t>
            </a:r>
          </a:p>
          <a:p>
            <a:r>
              <a:rPr lang="en-GB" dirty="0"/>
              <a:t>S</a:t>
            </a:r>
            <a:r>
              <a:rPr lang="en-GB" dirty="0" smtClean="0"/>
              <a:t>ome might institute a trust</a:t>
            </a:r>
          </a:p>
          <a:p>
            <a:r>
              <a:rPr lang="en-GB" dirty="0" smtClean="0"/>
              <a:t>Some might do a combine of some or all of them</a:t>
            </a:r>
          </a:p>
          <a:p>
            <a:r>
              <a:rPr lang="en-GB" dirty="0" smtClean="0"/>
              <a:t> Many of us do none at all.  </a:t>
            </a:r>
          </a:p>
          <a:p>
            <a:r>
              <a:rPr lang="en-GB" dirty="0" smtClean="0"/>
              <a:t>I hope this paper will help us take action and make  a decision on our  succession and estate planning </a:t>
            </a:r>
            <a:endParaRPr lang="en-US" dirty="0"/>
          </a:p>
        </p:txBody>
      </p:sp>
    </p:spTree>
    <p:extLst>
      <p:ext uri="{BB962C8B-B14F-4D97-AF65-F5344CB8AC3E}">
        <p14:creationId xmlns:p14="http://schemas.microsoft.com/office/powerpoint/2010/main" val="538900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Succession Planning</a:t>
            </a:r>
            <a:endParaRPr lang="en-US" b="1" dirty="0"/>
          </a:p>
        </p:txBody>
      </p:sp>
      <p:sp>
        <p:nvSpPr>
          <p:cNvPr id="3" name="Content Placeholder 2"/>
          <p:cNvSpPr>
            <a:spLocks noGrp="1"/>
          </p:cNvSpPr>
          <p:nvPr>
            <p:ph idx="1"/>
          </p:nvPr>
        </p:nvSpPr>
        <p:spPr/>
        <p:txBody>
          <a:bodyPr>
            <a:normAutofit fontScale="92500" lnSpcReduction="20000"/>
          </a:bodyPr>
          <a:lstStyle/>
          <a:p>
            <a:r>
              <a:rPr lang="en-US" b="1" dirty="0" smtClean="0"/>
              <a:t>Business Succession Planning</a:t>
            </a:r>
            <a:r>
              <a:rPr lang="en-US" dirty="0" smtClean="0"/>
              <a:t> </a:t>
            </a:r>
            <a:r>
              <a:rPr lang="en-US" dirty="0"/>
              <a:t>entails developing </a:t>
            </a:r>
            <a:r>
              <a:rPr lang="en-US" u="sng" dirty="0">
                <a:hlinkClick r:id="rId2" tooltip="Employee"/>
              </a:rPr>
              <a:t>internal people</a:t>
            </a:r>
            <a:r>
              <a:rPr lang="en-US" dirty="0"/>
              <a:t> with the potential to fill key business leadership positions in the </a:t>
            </a:r>
            <a:r>
              <a:rPr lang="en-US" u="sng" dirty="0">
                <a:hlinkClick r:id="rId3" tooltip="Company"/>
              </a:rPr>
              <a:t>company</a:t>
            </a:r>
            <a:r>
              <a:rPr lang="en-US" dirty="0"/>
              <a:t>.</a:t>
            </a:r>
          </a:p>
          <a:p>
            <a:r>
              <a:rPr lang="en-US" dirty="0" smtClean="0"/>
              <a:t>This is different from </a:t>
            </a:r>
            <a:r>
              <a:rPr lang="en-US" b="1" dirty="0" smtClean="0"/>
              <a:t>Replacement Planning</a:t>
            </a:r>
            <a:r>
              <a:rPr lang="en-US" dirty="0" smtClean="0"/>
              <a:t> which is </a:t>
            </a:r>
            <a:r>
              <a:rPr lang="en-US" dirty="0"/>
              <a:t>focused narrowly on identifying specific back-up candidates for given </a:t>
            </a:r>
            <a:r>
              <a:rPr lang="en-US" u="sng" dirty="0">
                <a:hlinkClick r:id="rId4" tooltip="Senior management"/>
              </a:rPr>
              <a:t>senior management</a:t>
            </a:r>
            <a:r>
              <a:rPr lang="en-US" dirty="0"/>
              <a:t> positions</a:t>
            </a:r>
            <a:r>
              <a:rPr lang="en-US" dirty="0" smtClean="0"/>
              <a:t>.</a:t>
            </a:r>
          </a:p>
          <a:p>
            <a:r>
              <a:rPr lang="en-US" dirty="0"/>
              <a:t> many succession-planning initiatives fall short of their intent due to </a:t>
            </a:r>
            <a:r>
              <a:rPr lang="en-US" b="1" dirty="0" smtClean="0"/>
              <a:t>"Bench Strength"</a:t>
            </a:r>
            <a:r>
              <a:rPr lang="en-US" dirty="0" smtClean="0"/>
              <a:t>,</a:t>
            </a:r>
          </a:p>
          <a:p>
            <a:r>
              <a:rPr lang="en-US" dirty="0"/>
              <a:t>Small business succession tends to focus on how a business will continue to operate once its founder or initial leadership team retires or otherwise leaves the business</a:t>
            </a:r>
            <a:r>
              <a:rPr lang="en-US" dirty="0" smtClean="0"/>
              <a:t>.</a:t>
            </a:r>
            <a:endParaRPr lang="en-US" dirty="0"/>
          </a:p>
          <a:p>
            <a:r>
              <a:rPr lang="en-US" b="1" dirty="0" smtClean="0"/>
              <a:t>Small Businesses On The Whole Often Fail After The Departure Of Their Initial Leadership Team,</a:t>
            </a:r>
          </a:p>
          <a:p>
            <a:endParaRPr lang="en-US" dirty="0"/>
          </a:p>
        </p:txBody>
      </p:sp>
    </p:spTree>
    <p:extLst>
      <p:ext uri="{BB962C8B-B14F-4D97-AF65-F5344CB8AC3E}">
        <p14:creationId xmlns:p14="http://schemas.microsoft.com/office/powerpoint/2010/main" val="3888563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t>PECULIAR ISSUE OF FAMILY BUSINESSES</a:t>
            </a:r>
            <a:br>
              <a:rPr lang="en-US" sz="3600" b="1" dirty="0"/>
            </a:br>
            <a:endParaRPr lang="en-US" sz="3600" b="1"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a:t>The ownership, management and involvement within a family are a necessary condition to identify a firm as a family firm.</a:t>
            </a:r>
          </a:p>
          <a:p>
            <a:pPr marL="0" indent="0" algn="ctr">
              <a:buNone/>
            </a:pPr>
            <a:endParaRPr lang="en-US" b="1" dirty="0" smtClean="0"/>
          </a:p>
          <a:p>
            <a:r>
              <a:rPr lang="en-US" dirty="0"/>
              <a:t>Succession can be a key moment for the survival of a family business, especially when families are unprepared, lack global perspective, or are caught up in emotional issues</a:t>
            </a:r>
          </a:p>
          <a:p>
            <a:pPr lvl="0"/>
            <a:r>
              <a:rPr lang="en-US" dirty="0"/>
              <a:t>Family business owners sometimes don't have legitimate successors</a:t>
            </a:r>
          </a:p>
          <a:p>
            <a:pPr lvl="0"/>
            <a:r>
              <a:rPr lang="en-US" dirty="0" smtClean="0"/>
              <a:t>There could be division </a:t>
            </a:r>
            <a:r>
              <a:rPr lang="en-US" dirty="0"/>
              <a:t>among the legitimate successors of the family business</a:t>
            </a:r>
          </a:p>
          <a:p>
            <a:pPr lvl="0"/>
            <a:r>
              <a:rPr lang="en-US" dirty="0" smtClean="0"/>
              <a:t>The Legitimate </a:t>
            </a:r>
            <a:r>
              <a:rPr lang="en-US" dirty="0"/>
              <a:t>successor of the family business </a:t>
            </a:r>
            <a:r>
              <a:rPr lang="en-US" dirty="0" smtClean="0"/>
              <a:t>could </a:t>
            </a:r>
            <a:r>
              <a:rPr lang="en-US" dirty="0"/>
              <a:t>not yet of legal age, not prepared or not competent</a:t>
            </a:r>
          </a:p>
          <a:p>
            <a:endParaRPr lang="en-US" dirty="0"/>
          </a:p>
        </p:txBody>
      </p:sp>
    </p:spTree>
    <p:extLst>
      <p:ext uri="{BB962C8B-B14F-4D97-AF65-F5344CB8AC3E}">
        <p14:creationId xmlns:p14="http://schemas.microsoft.com/office/powerpoint/2010/main" val="2968330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Succession problems of Family Firms</a:t>
            </a:r>
            <a:endParaRPr lang="en-US" dirty="0"/>
          </a:p>
        </p:txBody>
      </p:sp>
      <p:sp>
        <p:nvSpPr>
          <p:cNvPr id="3" name="Content Placeholder 2"/>
          <p:cNvSpPr>
            <a:spLocks noGrp="1"/>
          </p:cNvSpPr>
          <p:nvPr>
            <p:ph idx="1"/>
          </p:nvPr>
        </p:nvSpPr>
        <p:spPr/>
        <p:txBody>
          <a:bodyPr>
            <a:normAutofit fontScale="92500" lnSpcReduction="10000"/>
          </a:bodyPr>
          <a:lstStyle/>
          <a:p>
            <a:pPr marL="0" lvl="0" indent="0">
              <a:buNone/>
            </a:pPr>
            <a:r>
              <a:rPr lang="en-US" dirty="0"/>
              <a:t> </a:t>
            </a:r>
            <a:r>
              <a:rPr lang="en-US" dirty="0" smtClean="0"/>
              <a:t>  </a:t>
            </a:r>
            <a:r>
              <a:rPr lang="en-US" b="1" dirty="0" smtClean="0"/>
              <a:t>Lack of interest among family members:</a:t>
            </a:r>
            <a:endParaRPr lang="en-US" dirty="0" smtClean="0"/>
          </a:p>
          <a:p>
            <a:pPr lvl="0"/>
            <a:r>
              <a:rPr lang="en-US" b="1" dirty="0" smtClean="0"/>
              <a:t>Family Conflict:</a:t>
            </a:r>
            <a:r>
              <a:rPr lang="en-US" dirty="0" smtClean="0"/>
              <a:t>.</a:t>
            </a:r>
          </a:p>
          <a:p>
            <a:pPr lvl="0"/>
            <a:r>
              <a:rPr lang="en-US" b="1" dirty="0" smtClean="0"/>
              <a:t>Unstructured Governance:</a:t>
            </a:r>
            <a:r>
              <a:rPr lang="en-US" dirty="0" smtClean="0"/>
              <a:t> Governance issues such as internal hierarchies and rules, as well as the ability to follow and adhere to external corporate laws, tend to be taken less seriously at family businesses, </a:t>
            </a:r>
          </a:p>
          <a:p>
            <a:pPr lvl="0"/>
            <a:r>
              <a:rPr lang="en-US" b="1" dirty="0" smtClean="0"/>
              <a:t>Nepotism:</a:t>
            </a:r>
            <a:r>
              <a:rPr lang="en-US" dirty="0" smtClean="0"/>
              <a:t> Some family businesses are reluctant to let outsiders into the top tier, and the result is that people are given jobs for which they lack the skills, education, or experience. </a:t>
            </a:r>
          </a:p>
          <a:p>
            <a:pPr lvl="0"/>
            <a:r>
              <a:rPr lang="en-US" b="1" dirty="0" smtClean="0"/>
              <a:t>No Succession Plan: </a:t>
            </a:r>
            <a:r>
              <a:rPr lang="en-US" dirty="0" smtClean="0"/>
              <a:t>The  challenge is that succession planning prompts people to think of their own mortality. That is not happy thinking, and people avoid it ,</a:t>
            </a:r>
          </a:p>
          <a:p>
            <a:endParaRPr lang="en-US" dirty="0"/>
          </a:p>
        </p:txBody>
      </p:sp>
    </p:spTree>
    <p:extLst>
      <p:ext uri="{BB962C8B-B14F-4D97-AF65-F5344CB8AC3E}">
        <p14:creationId xmlns:p14="http://schemas.microsoft.com/office/powerpoint/2010/main" val="2403709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t>Elements Needed For Successful Succession Of A Family or Small Business.</a:t>
            </a:r>
            <a:endParaRPr lang="en-US" sz="3600" b="1" dirty="0"/>
          </a:p>
        </p:txBody>
      </p:sp>
      <p:sp>
        <p:nvSpPr>
          <p:cNvPr id="3" name="Content Placeholder 2"/>
          <p:cNvSpPr>
            <a:spLocks noGrp="1"/>
          </p:cNvSpPr>
          <p:nvPr>
            <p:ph idx="1"/>
          </p:nvPr>
        </p:nvSpPr>
        <p:spPr/>
        <p:txBody>
          <a:bodyPr>
            <a:normAutofit fontScale="92500" lnSpcReduction="20000"/>
          </a:bodyPr>
          <a:lstStyle/>
          <a:p>
            <a:r>
              <a:rPr lang="en-US" u="sng" dirty="0" smtClean="0"/>
              <a:t>Have a Business </a:t>
            </a:r>
            <a:r>
              <a:rPr lang="en-US" u="sng" dirty="0"/>
              <a:t>Strategy </a:t>
            </a:r>
            <a:r>
              <a:rPr lang="en-US" u="sng" dirty="0" smtClean="0"/>
              <a:t>Plan</a:t>
            </a:r>
            <a:r>
              <a:rPr lang="en-US" dirty="0" smtClean="0"/>
              <a:t>.</a:t>
            </a:r>
          </a:p>
          <a:p>
            <a:pPr marL="0" indent="0">
              <a:buNone/>
            </a:pPr>
            <a:r>
              <a:rPr lang="en-US" dirty="0" smtClean="0"/>
              <a:t>Start </a:t>
            </a:r>
            <a:r>
              <a:rPr lang="en-US" dirty="0"/>
              <a:t>the succession process five to 10 years in advance of the </a:t>
            </a:r>
            <a:r>
              <a:rPr lang="en-US" dirty="0" smtClean="0"/>
              <a:t>event</a:t>
            </a:r>
          </a:p>
          <a:p>
            <a:pPr marL="0" indent="0">
              <a:buNone/>
            </a:pPr>
            <a:endParaRPr lang="en-US" dirty="0" smtClean="0"/>
          </a:p>
          <a:p>
            <a:pPr lvl="0"/>
            <a:r>
              <a:rPr lang="en-US" u="sng" dirty="0" smtClean="0"/>
              <a:t>Have Right Governance Structure</a:t>
            </a:r>
            <a:endParaRPr lang="en-US" dirty="0"/>
          </a:p>
          <a:p>
            <a:pPr marL="0" lvl="0" indent="0">
              <a:buNone/>
            </a:pPr>
            <a:r>
              <a:rPr lang="en-US" dirty="0"/>
              <a:t> </a:t>
            </a:r>
          </a:p>
          <a:p>
            <a:pPr lvl="0"/>
            <a:r>
              <a:rPr lang="en-US" u="sng" dirty="0" smtClean="0"/>
              <a:t>Create </a:t>
            </a:r>
            <a:r>
              <a:rPr lang="en-US" u="sng" dirty="0"/>
              <a:t>the Right </a:t>
            </a:r>
            <a:r>
              <a:rPr lang="en-US" u="sng" dirty="0" smtClean="0"/>
              <a:t>Family or Company  </a:t>
            </a:r>
            <a:r>
              <a:rPr lang="en-US" u="sng" dirty="0"/>
              <a:t>Dynamics</a:t>
            </a:r>
            <a:endParaRPr lang="en-US" dirty="0"/>
          </a:p>
          <a:p>
            <a:pPr marL="0" lvl="0" indent="0">
              <a:buNone/>
            </a:pPr>
            <a:r>
              <a:rPr lang="en-US" dirty="0"/>
              <a:t> </a:t>
            </a:r>
          </a:p>
          <a:p>
            <a:pPr lvl="0"/>
            <a:r>
              <a:rPr lang="en-US" u="sng" dirty="0" smtClean="0"/>
              <a:t>identify Family or Firms </a:t>
            </a:r>
            <a:r>
              <a:rPr lang="en-US" u="sng" dirty="0"/>
              <a:t>Values and Cohesiveness</a:t>
            </a:r>
            <a:endParaRPr lang="en-US" dirty="0"/>
          </a:p>
          <a:p>
            <a:pPr marL="0" lvl="0" indent="0">
              <a:buNone/>
            </a:pPr>
            <a:r>
              <a:rPr lang="en-US" dirty="0"/>
              <a:t> </a:t>
            </a:r>
          </a:p>
          <a:p>
            <a:pPr lvl="0"/>
            <a:r>
              <a:rPr lang="en-US" u="sng" dirty="0"/>
              <a:t>Communication</a:t>
            </a:r>
            <a:endParaRPr lang="en-US" dirty="0"/>
          </a:p>
          <a:p>
            <a:pPr marL="0" indent="0">
              <a:buNone/>
            </a:pPr>
            <a:endParaRPr lang="en-US" dirty="0"/>
          </a:p>
        </p:txBody>
      </p:sp>
    </p:spTree>
    <p:extLst>
      <p:ext uri="{BB962C8B-B14F-4D97-AF65-F5344CB8AC3E}">
        <p14:creationId xmlns:p14="http://schemas.microsoft.com/office/powerpoint/2010/main" val="1124088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Business Exit Planning</a:t>
            </a:r>
            <a:endParaRPr lang="en-US" dirty="0"/>
          </a:p>
        </p:txBody>
      </p:sp>
      <p:sp>
        <p:nvSpPr>
          <p:cNvPr id="3" name="Content Placeholder 2"/>
          <p:cNvSpPr>
            <a:spLocks noGrp="1"/>
          </p:cNvSpPr>
          <p:nvPr>
            <p:ph idx="1"/>
          </p:nvPr>
        </p:nvSpPr>
        <p:spPr/>
        <p:txBody>
          <a:bodyPr/>
          <a:lstStyle/>
          <a:p>
            <a:pPr marL="0" indent="0">
              <a:buNone/>
            </a:pPr>
            <a:r>
              <a:rPr lang="en-GB" dirty="0" smtClean="0"/>
              <a:t>Many thriving small or family business have been forced to close down due to death, exit or incapacitation of the founders</a:t>
            </a:r>
          </a:p>
          <a:p>
            <a:pPr marL="0" indent="0">
              <a:buNone/>
            </a:pPr>
            <a:r>
              <a:rPr lang="en-US" dirty="0"/>
              <a:t>Business Exit Planning is the process of explicitly defining exit-related objectives for the owner(s) of a business, </a:t>
            </a:r>
            <a:endParaRPr lang="en-US" dirty="0" smtClean="0"/>
          </a:p>
          <a:p>
            <a:pPr marL="0" indent="0">
              <a:buNone/>
            </a:pPr>
            <a:r>
              <a:rPr lang="en-US" dirty="0" smtClean="0"/>
              <a:t>It involves;</a:t>
            </a:r>
          </a:p>
          <a:p>
            <a:r>
              <a:rPr lang="en-US" dirty="0" smtClean="0"/>
              <a:t> </a:t>
            </a:r>
            <a:r>
              <a:rPr lang="en-US" dirty="0"/>
              <a:t>the design of a comprehensive strategy and road </a:t>
            </a:r>
            <a:r>
              <a:rPr lang="en-US" dirty="0" smtClean="0"/>
              <a:t>map</a:t>
            </a:r>
          </a:p>
          <a:p>
            <a:r>
              <a:rPr lang="en-US" dirty="0" smtClean="0"/>
              <a:t>taking </a:t>
            </a:r>
            <a:r>
              <a:rPr lang="en-US" dirty="0"/>
              <a:t>into account all personal, business, financial, legal, and taxation aspects of achieving those objectives, </a:t>
            </a:r>
            <a:endParaRPr lang="en-US" dirty="0" smtClean="0"/>
          </a:p>
          <a:p>
            <a:r>
              <a:rPr lang="en-US" dirty="0" smtClean="0"/>
              <a:t>planning </a:t>
            </a:r>
            <a:r>
              <a:rPr lang="en-US" dirty="0"/>
              <a:t>the leadership succession and continuity of a business. </a:t>
            </a:r>
          </a:p>
          <a:p>
            <a:pPr marL="0" indent="0">
              <a:buNone/>
            </a:pPr>
            <a:endParaRPr lang="en-US" dirty="0"/>
          </a:p>
        </p:txBody>
      </p:sp>
    </p:spTree>
    <p:extLst>
      <p:ext uri="{BB962C8B-B14F-4D97-AF65-F5344CB8AC3E}">
        <p14:creationId xmlns:p14="http://schemas.microsoft.com/office/powerpoint/2010/main" val="6235558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03080"/>
            <a:ext cx="10515600" cy="1325563"/>
          </a:xfrm>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pPr marL="0" indent="0" algn="ctr">
              <a:buNone/>
            </a:pPr>
            <a:r>
              <a:rPr lang="en-US" b="1" dirty="0"/>
              <a:t>Objectives may </a:t>
            </a:r>
            <a:r>
              <a:rPr lang="en-US" b="1" dirty="0" smtClean="0"/>
              <a:t>include</a:t>
            </a:r>
          </a:p>
          <a:p>
            <a:pPr marL="0" indent="0" algn="ctr">
              <a:buNone/>
            </a:pPr>
            <a:endParaRPr lang="en-US" b="1" dirty="0" smtClean="0"/>
          </a:p>
          <a:p>
            <a:r>
              <a:rPr lang="en-US" dirty="0" smtClean="0"/>
              <a:t> </a:t>
            </a:r>
            <a:r>
              <a:rPr lang="en-US" dirty="0"/>
              <a:t>maximizing (or setting a goal for) proceeds, </a:t>
            </a:r>
            <a:endParaRPr lang="en-US" dirty="0" smtClean="0"/>
          </a:p>
          <a:p>
            <a:r>
              <a:rPr lang="en-US" dirty="0" smtClean="0"/>
              <a:t>minimizing </a:t>
            </a:r>
            <a:r>
              <a:rPr lang="en-US" dirty="0"/>
              <a:t>risk, </a:t>
            </a:r>
            <a:endParaRPr lang="en-US" dirty="0" smtClean="0"/>
          </a:p>
          <a:p>
            <a:r>
              <a:rPr lang="en-US" dirty="0" smtClean="0"/>
              <a:t>closing </a:t>
            </a:r>
            <a:r>
              <a:rPr lang="en-US" dirty="0"/>
              <a:t>a Transaction quickly, </a:t>
            </a:r>
            <a:r>
              <a:rPr lang="en-US" dirty="0" smtClean="0"/>
              <a:t> </a:t>
            </a:r>
          </a:p>
          <a:p>
            <a:r>
              <a:rPr lang="en-US" dirty="0" smtClean="0"/>
              <a:t>selecting </a:t>
            </a:r>
            <a:r>
              <a:rPr lang="en-US" dirty="0"/>
              <a:t>an investor that will ensure that the business prospers</a:t>
            </a:r>
            <a:r>
              <a:rPr lang="en-US" dirty="0" smtClean="0"/>
              <a:t>.</a:t>
            </a:r>
          </a:p>
          <a:p>
            <a:r>
              <a:rPr lang="en-US" dirty="0" smtClean="0"/>
              <a:t> </a:t>
            </a:r>
            <a:r>
              <a:rPr lang="en-US" dirty="0"/>
              <a:t>The strategy should also take into account contingencies such as illness or death.</a:t>
            </a:r>
            <a:r>
              <a:rPr lang="en-US" u="sng" baseline="30000" dirty="0">
                <a:hlinkClick r:id="rId2"/>
              </a:rPr>
              <a:t>[17]</a:t>
            </a:r>
            <a:r>
              <a:rPr lang="en-US" dirty="0"/>
              <a:t> </a:t>
            </a:r>
          </a:p>
          <a:p>
            <a:r>
              <a:rPr lang="en-US" dirty="0"/>
              <a:t>All personal and business aspects should be taken into consideration</a:t>
            </a:r>
            <a:r>
              <a:rPr lang="en-US" dirty="0" smtClean="0"/>
              <a:t>.</a:t>
            </a:r>
          </a:p>
          <a:p>
            <a:r>
              <a:rPr lang="en-US" dirty="0" smtClean="0"/>
              <a:t> </a:t>
            </a:r>
            <a:r>
              <a:rPr lang="en-US" dirty="0"/>
              <a:t>This is also a good time to plan an efficient transfer from the point of view of possibly applicable estate taxes, capital gains taxes, or other taxes. </a:t>
            </a:r>
          </a:p>
          <a:p>
            <a:endParaRPr lang="en-US" dirty="0"/>
          </a:p>
        </p:txBody>
      </p:sp>
    </p:spTree>
    <p:extLst>
      <p:ext uri="{BB962C8B-B14F-4D97-AF65-F5344CB8AC3E}">
        <p14:creationId xmlns:p14="http://schemas.microsoft.com/office/powerpoint/2010/main" val="24067958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Types Of Business Exits</a:t>
            </a:r>
            <a:endParaRPr lang="en-US" b="1" dirty="0"/>
          </a:p>
        </p:txBody>
      </p:sp>
      <p:sp>
        <p:nvSpPr>
          <p:cNvPr id="3" name="Content Placeholder 2"/>
          <p:cNvSpPr>
            <a:spLocks noGrp="1"/>
          </p:cNvSpPr>
          <p:nvPr>
            <p:ph idx="1"/>
          </p:nvPr>
        </p:nvSpPr>
        <p:spPr/>
        <p:txBody>
          <a:bodyPr/>
          <a:lstStyle/>
          <a:p>
            <a:r>
              <a:rPr lang="en-US" dirty="0"/>
              <a:t>Sale of </a:t>
            </a:r>
            <a:r>
              <a:rPr lang="en-US" dirty="0" smtClean="0"/>
              <a:t>the business</a:t>
            </a:r>
            <a:endParaRPr lang="en-US" dirty="0"/>
          </a:p>
          <a:p>
            <a:pPr lvl="0"/>
            <a:r>
              <a:rPr lang="en-US" u="sng" dirty="0">
                <a:hlinkClick r:id="rId2" tooltip="Initial public offering"/>
              </a:rPr>
              <a:t>Initial Public Offering</a:t>
            </a:r>
            <a:r>
              <a:rPr lang="en-US" dirty="0"/>
              <a:t>,</a:t>
            </a:r>
          </a:p>
          <a:p>
            <a:pPr lvl="0"/>
            <a:r>
              <a:rPr lang="en-US" dirty="0"/>
              <a:t>Management Buyout,</a:t>
            </a:r>
          </a:p>
          <a:p>
            <a:pPr lvl="0"/>
            <a:r>
              <a:rPr lang="en-US" dirty="0"/>
              <a:t>passing on the firm to next-of-kin,</a:t>
            </a:r>
          </a:p>
          <a:p>
            <a:r>
              <a:rPr lang="en-US" dirty="0" smtClean="0"/>
              <a:t> liquidation of the business.</a:t>
            </a:r>
            <a:endParaRPr lang="en-US" dirty="0"/>
          </a:p>
          <a:p>
            <a:r>
              <a:rPr lang="en-US" dirty="0"/>
              <a:t> Bringing on </a:t>
            </a:r>
            <a:r>
              <a:rPr lang="en-US" dirty="0" smtClean="0"/>
              <a:t>board </a:t>
            </a:r>
            <a:r>
              <a:rPr lang="en-US" dirty="0"/>
              <a:t>strategic or financial partners may also be considered a form of exit, to the extent that it may help ensure succession and survival of the </a:t>
            </a:r>
            <a:r>
              <a:rPr lang="en-US" dirty="0" smtClean="0"/>
              <a:t>business</a:t>
            </a:r>
            <a:endParaRPr lang="en-US" dirty="0"/>
          </a:p>
          <a:p>
            <a:endParaRPr lang="en-US" dirty="0"/>
          </a:p>
        </p:txBody>
      </p:sp>
    </p:spTree>
    <p:extLst>
      <p:ext uri="{BB962C8B-B14F-4D97-AF65-F5344CB8AC3E}">
        <p14:creationId xmlns:p14="http://schemas.microsoft.com/office/powerpoint/2010/main" val="28972037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211</TotalTime>
  <Words>1656</Words>
  <Application>Microsoft Office PowerPoint</Application>
  <PresentationFormat>Custom</PresentationFormat>
  <Paragraphs>151</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SUCCESSION PLANNING AND INHERITANCE ISSUES (ESTATE PLANNING) </vt:lpstr>
      <vt:lpstr>Difference  Between  Succession Planning And Estate Planning</vt:lpstr>
      <vt:lpstr>Succession Planning</vt:lpstr>
      <vt:lpstr>PECULIAR ISSUE OF FAMILY BUSINESSES </vt:lpstr>
      <vt:lpstr>Succession problems of Family Firms</vt:lpstr>
      <vt:lpstr>Elements Needed For Successful Succession Of A Family or Small Business.</vt:lpstr>
      <vt:lpstr>Business Exit Planning</vt:lpstr>
      <vt:lpstr>PowerPoint Presentation</vt:lpstr>
      <vt:lpstr>Types Of Business Exits</vt:lpstr>
      <vt:lpstr> INHERITANCE ISSUES (ESTATE PLANNING)   </vt:lpstr>
      <vt:lpstr>SOME TYPES OF ESTATE PLANNING INSTRUMENTS </vt:lpstr>
      <vt:lpstr>THE VALIDITY OF A WILL </vt:lpstr>
      <vt:lpstr>ADVANTAGES OF MAKING A WILL </vt:lpstr>
      <vt:lpstr>WHERE IS THE WILL KEPT </vt:lpstr>
      <vt:lpstr>2- Deed of Gift</vt:lpstr>
      <vt:lpstr>Deeds of Gift and Wills Compared </vt:lpstr>
      <vt:lpstr>3- A Trust </vt:lpstr>
      <vt:lpstr>PowerPoint Presentation</vt:lpstr>
      <vt:lpstr>Elements of a Trust </vt:lpstr>
      <vt:lpstr>What can Trusts Do for You? </vt:lpstr>
      <vt:lpstr>Advantages of a Trust</vt:lpstr>
      <vt:lpstr>PowerPoint Presentation</vt:lpstr>
      <vt:lpstr>PowerPoint Presentation</vt:lpstr>
      <vt:lpstr>Parting Thoughts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SUCCESSION PLANNING AND INHERITANCE ISSUES (ESTATE PLANNING)</dc:title>
  <dc:creator>jummy</dc:creator>
  <cp:lastModifiedBy>Folake</cp:lastModifiedBy>
  <cp:revision>21</cp:revision>
  <dcterms:created xsi:type="dcterms:W3CDTF">2020-08-22T06:42:22Z</dcterms:created>
  <dcterms:modified xsi:type="dcterms:W3CDTF">2020-08-23T18:49:12Z</dcterms:modified>
</cp:coreProperties>
</file>